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357" r:id="rId2"/>
    <p:sldId id="435" r:id="rId3"/>
    <p:sldId id="458" r:id="rId4"/>
    <p:sldId id="449" r:id="rId5"/>
    <p:sldId id="359" r:id="rId6"/>
    <p:sldId id="451" r:id="rId7"/>
    <p:sldId id="450" r:id="rId8"/>
    <p:sldId id="452" r:id="rId9"/>
    <p:sldId id="468" r:id="rId10"/>
    <p:sldId id="377" r:id="rId11"/>
    <p:sldId id="378" r:id="rId12"/>
    <p:sldId id="437" r:id="rId13"/>
    <p:sldId id="363" r:id="rId14"/>
    <p:sldId id="364" r:id="rId15"/>
    <p:sldId id="365" r:id="rId16"/>
    <p:sldId id="360" r:id="rId17"/>
    <p:sldId id="361" r:id="rId18"/>
    <p:sldId id="453" r:id="rId19"/>
    <p:sldId id="439" r:id="rId20"/>
    <p:sldId id="480" r:id="rId21"/>
    <p:sldId id="438" r:id="rId22"/>
    <p:sldId id="366" r:id="rId23"/>
    <p:sldId id="261" r:id="rId24"/>
    <p:sldId id="371" r:id="rId25"/>
    <p:sldId id="372" r:id="rId26"/>
    <p:sldId id="370" r:id="rId27"/>
    <p:sldId id="374" r:id="rId28"/>
    <p:sldId id="375" r:id="rId29"/>
    <p:sldId id="466" r:id="rId30"/>
    <p:sldId id="462" r:id="rId31"/>
    <p:sldId id="459" r:id="rId32"/>
    <p:sldId id="461" r:id="rId33"/>
    <p:sldId id="460" r:id="rId34"/>
    <p:sldId id="442" r:id="rId35"/>
    <p:sldId id="455" r:id="rId36"/>
    <p:sldId id="456" r:id="rId37"/>
    <p:sldId id="454" r:id="rId38"/>
    <p:sldId id="457" r:id="rId39"/>
    <p:sldId id="373" r:id="rId40"/>
    <p:sldId id="483" r:id="rId41"/>
    <p:sldId id="259" r:id="rId42"/>
    <p:sldId id="369" r:id="rId43"/>
    <p:sldId id="481" r:id="rId44"/>
    <p:sldId id="482" r:id="rId45"/>
    <p:sldId id="489" r:id="rId46"/>
    <p:sldId id="477" r:id="rId47"/>
    <p:sldId id="447" r:id="rId48"/>
    <p:sldId id="445" r:id="rId49"/>
    <p:sldId id="446" r:id="rId50"/>
    <p:sldId id="448" r:id="rId51"/>
    <p:sldId id="444" r:id="rId52"/>
    <p:sldId id="440" r:id="rId53"/>
    <p:sldId id="464" r:id="rId54"/>
    <p:sldId id="465" r:id="rId55"/>
    <p:sldId id="488" r:id="rId56"/>
    <p:sldId id="467" r:id="rId57"/>
    <p:sldId id="463" r:id="rId58"/>
    <p:sldId id="260" r:id="rId59"/>
    <p:sldId id="263" r:id="rId60"/>
    <p:sldId id="358" r:id="rId61"/>
    <p:sldId id="441" r:id="rId62"/>
    <p:sldId id="487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8625" y="708025"/>
            <a:ext cx="6297613" cy="3541713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0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97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119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3" y="5132441"/>
            <a:ext cx="8409867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67044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1497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1497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506.01497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openaccess.thecvf.com/content_cvpr_2017/papers/Lin_Feature_Pyramid_Networks_CVPR_2017_paper.pdf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559859" y="2749176"/>
            <a:ext cx="8384988" cy="238326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500" dirty="0">
                <a:solidFill>
                  <a:schemeClr val="tx1"/>
                </a:solidFill>
                <a:latin typeface="+mj-lt"/>
              </a:rPr>
              <a:t>Machine Learning </a:t>
            </a:r>
            <a:r>
              <a:rPr lang="en-US" sz="3500" dirty="0">
                <a:latin typeface="+mj-lt"/>
              </a:rPr>
              <a:t>530</a:t>
            </a:r>
            <a:endParaRPr lang="en-US" sz="3500" dirty="0">
              <a:solidFill>
                <a:schemeClr val="tx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3500" dirty="0">
                <a:solidFill>
                  <a:schemeClr val="tx1"/>
                </a:solidFill>
                <a:latin typeface="+mj-lt"/>
              </a:rPr>
              <a:t>Object Detection</a:t>
            </a:r>
          </a:p>
        </p:txBody>
      </p:sp>
      <p:sp>
        <p:nvSpPr>
          <p:cNvPr id="7" name="Subtitle 3"/>
          <p:cNvSpPr>
            <a:spLocks noGrp="1"/>
          </p:cNvSpPr>
          <p:nvPr>
            <p:ph type="subTitle" idx="1"/>
          </p:nvPr>
        </p:nvSpPr>
        <p:spPr>
          <a:xfrm>
            <a:off x="193270" y="5132437"/>
            <a:ext cx="11998729" cy="1725563"/>
          </a:xfrm>
        </p:spPr>
        <p:txBody>
          <a:bodyPr>
            <a:normAutofit/>
          </a:bodyPr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ACDB9-5DD8-4306-9047-37A6AED1B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128" y="773392"/>
            <a:ext cx="6393643" cy="1485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4984B-E092-1AB9-FD9E-8FF79DDCB5A3}"/>
              </a:ext>
            </a:extLst>
          </p:cNvPr>
          <p:cNvSpPr txBox="1"/>
          <p:nvPr/>
        </p:nvSpPr>
        <p:spPr>
          <a:xfrm>
            <a:off x="1324484" y="6534531"/>
            <a:ext cx="7315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2019, 2022 Stephen F Elston. All rights reserved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9CF011-07F1-B888-AF88-6649D1BCF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888" y="4474739"/>
            <a:ext cx="3574892" cy="238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0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R-CNN, SSD, use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Grid is comprised of </a:t>
            </a:r>
            <a:r>
              <a:rPr lang="en-US" sz="2800" b="1" dirty="0"/>
              <a:t>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proposals are centered on the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of anchor boxes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 with bounding box proposals centered on the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around centroid of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sizes on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proposals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proposals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 proposals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0.5.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Beyond the scope of our course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Shallow layers with better </a:t>
            </a:r>
            <a:r>
              <a:rPr lang="en-US" sz="2800" dirty="0" err="1"/>
              <a:t>detailhe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Practical object detection algorithms must work at many scales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E6B3C4-0121-FD39-87D1-1EC20122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188" y="1766804"/>
            <a:ext cx="6470320" cy="487688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47386A5-9852-7E56-B785-BFE3D5459A44}"/>
              </a:ext>
            </a:extLst>
          </p:cNvPr>
          <p:cNvSpPr txBox="1"/>
          <p:nvPr/>
        </p:nvSpPr>
        <p:spPr>
          <a:xfrm>
            <a:off x="360726" y="2138149"/>
            <a:ext cx="50161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Several approaches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sizes of bounding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Feature pyramid network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F63979-3E87-4106-F482-D45FACA98B80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From Ren, et. al.,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9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Faster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Faster R-CNN set a standard for accuracy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360726" y="1680949"/>
            <a:ext cx="58091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Steps of Faster R-CNN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Convolutional layers create a common feature map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Region proposal network (RPN) </a:t>
            </a:r>
            <a:r>
              <a:rPr lang="en-US" sz="2800" dirty="0"/>
              <a:t>creates </a:t>
            </a:r>
            <a:r>
              <a:rPr lang="en-US" sz="2800" b="1" dirty="0"/>
              <a:t>bounding box proposals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Proposals used for Region of Interest (</a:t>
            </a:r>
            <a:r>
              <a:rPr lang="en-US" sz="2800" dirty="0" err="1"/>
              <a:t>RoI</a:t>
            </a:r>
            <a:r>
              <a:rPr lang="en-US" sz="2800" dirty="0"/>
              <a:t>) pooling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Objects in </a:t>
            </a:r>
            <a:r>
              <a:rPr lang="en-US" sz="2800" dirty="0" err="1"/>
              <a:t>RoIs</a:t>
            </a:r>
            <a:r>
              <a:rPr lang="en-US" sz="2800" dirty="0"/>
              <a:t> are classified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D1A533-632C-AC0C-3876-58F00C04B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078" y="1535951"/>
            <a:ext cx="4910606" cy="51837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D5DE9-DCBA-E2AB-3CF2-EFEC5C019AE9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From Ren, et. al.,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34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Faster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Faster R-CNN set a standard for accuracy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360726" y="1680949"/>
            <a:ext cx="58091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Region proposal network (RPN)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Small NN slides over the feature map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boxes generated for each anchor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Object scores generated for each proposal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DD9C4-4D6A-DE3A-D162-F36FF8E6CD6D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From Ren, et. al., 2016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F90A2-31F6-A3A5-259C-3FBB9781A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261" y="1866686"/>
            <a:ext cx="5890431" cy="35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6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Pyramid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Feature Pyramid Network (FPN) R-CNN improves speed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481356" y="1617515"/>
            <a:ext cx="11545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FPN used in </a:t>
            </a:r>
            <a:r>
              <a:rPr lang="en-US" sz="2800" dirty="0" err="1"/>
              <a:t>RetinaNet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pyramid of convolutional layers to create different scales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 proposals on anchor boxes at each scale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FD5DE9-DCBA-E2AB-3CF2-EFEC5C019AE9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</a:t>
            </a:r>
            <a:r>
              <a:rPr lang="en-US" dirty="0">
                <a:hlinkClick r:id="rId2"/>
              </a:rPr>
              <a:t>Lin, et. al., 2017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15307-2446-A875-B83D-AE47F2A03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05" y="3332375"/>
            <a:ext cx="11191168" cy="293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67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Training with Class Imbalance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739707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739707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V5 </a:t>
            </a:r>
            <a:r>
              <a:rPr lang="en-US" sz="3200" dirty="0"/>
              <a:t>uses a feature pyramid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18886" y="1575388"/>
            <a:ext cx="11873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Feature pyramid in encoder-decoder network for multiple scales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Straight-through processing for speed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04622-ADB1-25E8-4DFE-5091A4F0F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605" y="2569539"/>
            <a:ext cx="8309158" cy="416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4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Datasets for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Lui, et. al., 2016, applied the following data augmentation methods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69352" y="2173358"/>
            <a:ext cx="1088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entire original input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Sample a patch so that the minimum </a:t>
            </a:r>
            <a:r>
              <a:rPr lang="en-US" sz="2800" dirty="0" err="1"/>
              <a:t>jaccard</a:t>
            </a:r>
            <a:r>
              <a:rPr lang="en-US" sz="2800" dirty="0"/>
              <a:t> overlap with the objects is 0.1, 0.3, 0.5, 0.7, or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Randomly </a:t>
            </a:r>
            <a:r>
              <a:rPr lang="en-US" sz="2800"/>
              <a:t>sample patches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47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37846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10606</TotalTime>
  <Words>3353</Words>
  <Application>Microsoft Office PowerPoint</Application>
  <PresentationFormat>Widescreen</PresentationFormat>
  <Paragraphs>528</Paragraphs>
  <Slides>62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2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Segoe UI Light</vt:lpstr>
      <vt:lpstr>Office Theme</vt:lpstr>
      <vt:lpstr>PowerPoint Presentation</vt:lpstr>
      <vt:lpstr>Overview of Object Detection</vt:lpstr>
      <vt:lpstr>Overview of Object Detection</vt:lpstr>
      <vt:lpstr>Lesson Overview</vt:lpstr>
      <vt:lpstr>PowerPoint Presentation</vt:lpstr>
      <vt:lpstr>Overview of Object Detection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Training with Class Imbalance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334</cp:revision>
  <cp:lastPrinted>2019-12-06T01:30:02Z</cp:lastPrinted>
  <dcterms:created xsi:type="dcterms:W3CDTF">2019-11-27T16:52:28Z</dcterms:created>
  <dcterms:modified xsi:type="dcterms:W3CDTF">2022-05-17T01:04:24Z</dcterms:modified>
</cp:coreProperties>
</file>

<file path=docProps/thumbnail.jpeg>
</file>